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95" r:id="rId2"/>
    <p:sldId id="264" r:id="rId3"/>
    <p:sldId id="265" r:id="rId4"/>
    <p:sldId id="293" r:id="rId5"/>
    <p:sldId id="259" r:id="rId6"/>
    <p:sldId id="266" r:id="rId7"/>
    <p:sldId id="294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pen Sans" panose="020B0604020202020204" charset="0"/>
      <p:regular r:id="rId14"/>
      <p:bold r:id="rId15"/>
      <p:italic r:id="rId16"/>
      <p:boldItalic r:id="rId17"/>
    </p:embeddedFont>
    <p:embeddedFont>
      <p:font typeface="Open Sans Light" panose="020B0604020202020204" charset="0"/>
      <p:regular r:id="rId18"/>
      <p:italic r:id="rId19"/>
    </p:embeddedFont>
    <p:embeddedFont>
      <p:font typeface="Trebuchet MS" panose="020B060302020202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5349"/>
    <a:srgbClr val="E84A27"/>
    <a:srgbClr val="26416B"/>
    <a:srgbClr val="13294B"/>
    <a:srgbClr val="471200"/>
    <a:srgbClr val="FFFFFF"/>
    <a:srgbClr val="D133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84" autoAdjust="0"/>
    <p:restoredTop sz="94754" autoAdjust="0"/>
  </p:normalViewPr>
  <p:slideViewPr>
    <p:cSldViewPr snapToGrid="0">
      <p:cViewPr varScale="1">
        <p:scale>
          <a:sx n="43" d="100"/>
          <a:sy n="43" d="100"/>
        </p:scale>
        <p:origin x="1267" y="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BBA93-2743-9941-B912-8F77909C27BE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1F44A-CA8F-774A-973F-EE1D1A326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588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1F44A-CA8F-774A-973F-EE1D1A32604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9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1F44A-CA8F-774A-973F-EE1D1A32604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16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73038" y="297951"/>
            <a:ext cx="11868149" cy="3235963"/>
          </a:xfrm>
        </p:spPr>
        <p:txBody>
          <a:bodyPr anchor="b" anchorCtr="0">
            <a:noAutofit/>
          </a:bodyPr>
          <a:lstStyle>
            <a:lvl1pPr algn="ctr">
              <a:defRPr sz="6000" b="1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173037" y="3534310"/>
            <a:ext cx="11868151" cy="294895"/>
          </a:xfrm>
        </p:spPr>
        <p:txBody>
          <a:bodyPr>
            <a:normAutofit/>
          </a:bodyPr>
          <a:lstStyle>
            <a:lvl1pPr marL="0" indent="0" algn="ctr">
              <a:buNone/>
              <a:defRPr sz="1800" b="0" baseline="0">
                <a:solidFill>
                  <a:srgbClr val="E84A2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with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173038" y="3829205"/>
            <a:ext cx="11868150" cy="496215"/>
          </a:xfrm>
        </p:spPr>
        <p:txBody>
          <a:bodyPr>
            <a:noAutofit/>
          </a:bodyPr>
          <a:lstStyle>
            <a:lvl1pPr marL="0" indent="0" algn="ctr">
              <a:buNone/>
              <a:defRPr sz="3600" cap="all" spc="300" baseline="0">
                <a:solidFill>
                  <a:srgbClr val="E84A2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Instructor Name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73038" y="5132982"/>
            <a:ext cx="11868150" cy="374579"/>
          </a:xfrm>
        </p:spPr>
        <p:txBody>
          <a:bodyPr>
            <a:noAutofit/>
          </a:bodyPr>
          <a:lstStyle>
            <a:lvl1pPr marL="0" indent="0" algn="ctr">
              <a:buNone/>
              <a:defRPr sz="2800" b="1">
                <a:ln w="3175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Module Title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73038" y="5623676"/>
            <a:ext cx="11868150" cy="374579"/>
          </a:xfrm>
        </p:spPr>
        <p:txBody>
          <a:bodyPr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4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81263" y="452387"/>
            <a:ext cx="11242307" cy="5986914"/>
          </a:xfrm>
        </p:spPr>
        <p:txBody>
          <a:bodyPr anchor="ctr">
            <a:normAutofit/>
          </a:bodyPr>
          <a:lstStyle>
            <a:lvl1pPr marL="0" indent="0" algn="ctr">
              <a:buNone/>
              <a:defRPr sz="360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"Insert quotation."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  <p:sp>
        <p:nvSpPr>
          <p:cNvPr id="4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81263" y="5975683"/>
            <a:ext cx="11242307" cy="46361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i="0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Quote Attribution</a:t>
            </a:r>
          </a:p>
        </p:txBody>
      </p:sp>
    </p:spTree>
    <p:extLst>
      <p:ext uri="{BB962C8B-B14F-4D97-AF65-F5344CB8AC3E}">
        <p14:creationId xmlns:p14="http://schemas.microsoft.com/office/powerpoint/2010/main" val="179494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234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72570"/>
            <a:ext cx="11752446" cy="1058779"/>
          </a:xfrm>
        </p:spPr>
        <p:txBody>
          <a:bodyPr>
            <a:normAutofit/>
          </a:bodyPr>
          <a:lstStyle>
            <a:lvl1pPr>
              <a:defRPr sz="5400" spc="-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References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 hasCustomPrompt="1"/>
          </p:nvPr>
        </p:nvSpPr>
        <p:spPr>
          <a:xfrm>
            <a:off x="211755" y="1376947"/>
            <a:ext cx="11752730" cy="4674532"/>
          </a:xfrm>
          <a:custGeom>
            <a:avLst/>
            <a:gdLst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348 w 11758675"/>
              <a:gd name="connsiteY2" fmla="*/ 3969822 h 5209314"/>
              <a:gd name="connsiteX3" fmla="*/ 11758675 w 11758675"/>
              <a:gd name="connsiteY3" fmla="*/ 4557128 h 5209314"/>
              <a:gd name="connsiteX4" fmla="*/ 11170620 w 11758675"/>
              <a:gd name="connsiteY4" fmla="*/ 4557128 h 5209314"/>
              <a:gd name="connsiteX5" fmla="*/ 11170620 w 11758675"/>
              <a:gd name="connsiteY5" fmla="*/ 5209314 h 5209314"/>
              <a:gd name="connsiteX6" fmla="*/ 0 w 11758675"/>
              <a:gd name="connsiteY6" fmla="*/ 5207268 h 5209314"/>
              <a:gd name="connsiteX0" fmla="*/ 0 w 12647099"/>
              <a:gd name="connsiteY0" fmla="*/ 0 h 5209314"/>
              <a:gd name="connsiteX1" fmla="*/ 11752447 w 12647099"/>
              <a:gd name="connsiteY1" fmla="*/ 0 h 5209314"/>
              <a:gd name="connsiteX2" fmla="*/ 11758675 w 12647099"/>
              <a:gd name="connsiteY2" fmla="*/ 4557128 h 5209314"/>
              <a:gd name="connsiteX3" fmla="*/ 11170620 w 12647099"/>
              <a:gd name="connsiteY3" fmla="*/ 4557128 h 5209314"/>
              <a:gd name="connsiteX4" fmla="*/ 11170620 w 12647099"/>
              <a:gd name="connsiteY4" fmla="*/ 5209314 h 5209314"/>
              <a:gd name="connsiteX5" fmla="*/ 0 w 12647099"/>
              <a:gd name="connsiteY5" fmla="*/ 5207268 h 5209314"/>
              <a:gd name="connsiteX6" fmla="*/ 0 w 12647099"/>
              <a:gd name="connsiteY6" fmla="*/ 0 h 5209314"/>
              <a:gd name="connsiteX0" fmla="*/ 0 w 12631045"/>
              <a:gd name="connsiteY0" fmla="*/ 0 h 5209314"/>
              <a:gd name="connsiteX1" fmla="*/ 11752447 w 12631045"/>
              <a:gd name="connsiteY1" fmla="*/ 0 h 5209314"/>
              <a:gd name="connsiteX2" fmla="*/ 11758675 w 12631045"/>
              <a:gd name="connsiteY2" fmla="*/ 4557128 h 5209314"/>
              <a:gd name="connsiteX3" fmla="*/ 11170620 w 12631045"/>
              <a:gd name="connsiteY3" fmla="*/ 4557128 h 5209314"/>
              <a:gd name="connsiteX4" fmla="*/ 11170620 w 12631045"/>
              <a:gd name="connsiteY4" fmla="*/ 5209314 h 5209314"/>
              <a:gd name="connsiteX5" fmla="*/ 0 w 12631045"/>
              <a:gd name="connsiteY5" fmla="*/ 5207268 h 5209314"/>
              <a:gd name="connsiteX6" fmla="*/ 0 w 12631045"/>
              <a:gd name="connsiteY6" fmla="*/ 0 h 5209314"/>
              <a:gd name="connsiteX0" fmla="*/ 0 w 11772040"/>
              <a:gd name="connsiteY0" fmla="*/ 0 h 5209314"/>
              <a:gd name="connsiteX1" fmla="*/ 11752447 w 11772040"/>
              <a:gd name="connsiteY1" fmla="*/ 0 h 5209314"/>
              <a:gd name="connsiteX2" fmla="*/ 11758675 w 11772040"/>
              <a:gd name="connsiteY2" fmla="*/ 4557128 h 5209314"/>
              <a:gd name="connsiteX3" fmla="*/ 11170620 w 11772040"/>
              <a:gd name="connsiteY3" fmla="*/ 4557128 h 5209314"/>
              <a:gd name="connsiteX4" fmla="*/ 11170620 w 11772040"/>
              <a:gd name="connsiteY4" fmla="*/ 5209314 h 5209314"/>
              <a:gd name="connsiteX5" fmla="*/ 0 w 11772040"/>
              <a:gd name="connsiteY5" fmla="*/ 5207268 h 5209314"/>
              <a:gd name="connsiteX6" fmla="*/ 0 w 11772040"/>
              <a:gd name="connsiteY6" fmla="*/ 0 h 5209314"/>
              <a:gd name="connsiteX0" fmla="*/ 0 w 11772040"/>
              <a:gd name="connsiteY0" fmla="*/ 0 h 5209314"/>
              <a:gd name="connsiteX1" fmla="*/ 11752447 w 11772040"/>
              <a:gd name="connsiteY1" fmla="*/ 0 h 5209314"/>
              <a:gd name="connsiteX2" fmla="*/ 11758675 w 11772040"/>
              <a:gd name="connsiteY2" fmla="*/ 4557128 h 5209314"/>
              <a:gd name="connsiteX3" fmla="*/ 11170620 w 11772040"/>
              <a:gd name="connsiteY3" fmla="*/ 4557128 h 5209314"/>
              <a:gd name="connsiteX4" fmla="*/ 11170620 w 11772040"/>
              <a:gd name="connsiteY4" fmla="*/ 5209314 h 5209314"/>
              <a:gd name="connsiteX5" fmla="*/ 0 w 11772040"/>
              <a:gd name="connsiteY5" fmla="*/ 5207268 h 5209314"/>
              <a:gd name="connsiteX6" fmla="*/ 0 w 11772040"/>
              <a:gd name="connsiteY6" fmla="*/ 0 h 5209314"/>
              <a:gd name="connsiteX0" fmla="*/ 0 w 11761931"/>
              <a:gd name="connsiteY0" fmla="*/ 0 h 5209314"/>
              <a:gd name="connsiteX1" fmla="*/ 11752447 w 11761931"/>
              <a:gd name="connsiteY1" fmla="*/ 0 h 5209314"/>
              <a:gd name="connsiteX2" fmla="*/ 11758675 w 11761931"/>
              <a:gd name="connsiteY2" fmla="*/ 4557128 h 5209314"/>
              <a:gd name="connsiteX3" fmla="*/ 11170620 w 11761931"/>
              <a:gd name="connsiteY3" fmla="*/ 4557128 h 5209314"/>
              <a:gd name="connsiteX4" fmla="*/ 11170620 w 11761931"/>
              <a:gd name="connsiteY4" fmla="*/ 5209314 h 5209314"/>
              <a:gd name="connsiteX5" fmla="*/ 0 w 11761931"/>
              <a:gd name="connsiteY5" fmla="*/ 5207268 h 5209314"/>
              <a:gd name="connsiteX6" fmla="*/ 0 w 11761931"/>
              <a:gd name="connsiteY6" fmla="*/ 0 h 5209314"/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675 w 11758675"/>
              <a:gd name="connsiteY2" fmla="*/ 4557128 h 5209314"/>
              <a:gd name="connsiteX3" fmla="*/ 11170620 w 11758675"/>
              <a:gd name="connsiteY3" fmla="*/ 4557128 h 5209314"/>
              <a:gd name="connsiteX4" fmla="*/ 11170620 w 11758675"/>
              <a:gd name="connsiteY4" fmla="*/ 5209314 h 5209314"/>
              <a:gd name="connsiteX5" fmla="*/ 0 w 11758675"/>
              <a:gd name="connsiteY5" fmla="*/ 5207268 h 5209314"/>
              <a:gd name="connsiteX6" fmla="*/ 0 w 11758675"/>
              <a:gd name="connsiteY6" fmla="*/ 0 h 5209314"/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675 w 11758675"/>
              <a:gd name="connsiteY2" fmla="*/ 4557128 h 5209314"/>
              <a:gd name="connsiteX3" fmla="*/ 11756247 w 11758675"/>
              <a:gd name="connsiteY3" fmla="*/ 5194533 h 5209314"/>
              <a:gd name="connsiteX4" fmla="*/ 11170620 w 11758675"/>
              <a:gd name="connsiteY4" fmla="*/ 5209314 h 5209314"/>
              <a:gd name="connsiteX5" fmla="*/ 0 w 11758675"/>
              <a:gd name="connsiteY5" fmla="*/ 5207268 h 5209314"/>
              <a:gd name="connsiteX6" fmla="*/ 0 w 11758675"/>
              <a:gd name="connsiteY6" fmla="*/ 0 h 5209314"/>
              <a:gd name="connsiteX0" fmla="*/ 0 w 11822053"/>
              <a:gd name="connsiteY0" fmla="*/ 0 h 5220126"/>
              <a:gd name="connsiteX1" fmla="*/ 11752447 w 11822053"/>
              <a:gd name="connsiteY1" fmla="*/ 0 h 5220126"/>
              <a:gd name="connsiteX2" fmla="*/ 11758675 w 11822053"/>
              <a:gd name="connsiteY2" fmla="*/ 4557128 h 5220126"/>
              <a:gd name="connsiteX3" fmla="*/ 11756247 w 11822053"/>
              <a:gd name="connsiteY3" fmla="*/ 5194533 h 5220126"/>
              <a:gd name="connsiteX4" fmla="*/ 11170620 w 11822053"/>
              <a:gd name="connsiteY4" fmla="*/ 5209314 h 5220126"/>
              <a:gd name="connsiteX5" fmla="*/ 0 w 11822053"/>
              <a:gd name="connsiteY5" fmla="*/ 5207268 h 5220126"/>
              <a:gd name="connsiteX6" fmla="*/ 0 w 11822053"/>
              <a:gd name="connsiteY6" fmla="*/ 0 h 5220126"/>
              <a:gd name="connsiteX0" fmla="*/ 0 w 11758803"/>
              <a:gd name="connsiteY0" fmla="*/ 0 h 5209314"/>
              <a:gd name="connsiteX1" fmla="*/ 11752447 w 11758803"/>
              <a:gd name="connsiteY1" fmla="*/ 0 h 5209314"/>
              <a:gd name="connsiteX2" fmla="*/ 11758675 w 11758803"/>
              <a:gd name="connsiteY2" fmla="*/ 4557128 h 5209314"/>
              <a:gd name="connsiteX3" fmla="*/ 11756247 w 11758803"/>
              <a:gd name="connsiteY3" fmla="*/ 5194533 h 5209314"/>
              <a:gd name="connsiteX4" fmla="*/ 11170620 w 11758803"/>
              <a:gd name="connsiteY4" fmla="*/ 5209314 h 5209314"/>
              <a:gd name="connsiteX5" fmla="*/ 0 w 11758803"/>
              <a:gd name="connsiteY5" fmla="*/ 5207268 h 5209314"/>
              <a:gd name="connsiteX6" fmla="*/ 0 w 11758803"/>
              <a:gd name="connsiteY6" fmla="*/ 0 h 5209314"/>
              <a:gd name="connsiteX0" fmla="*/ 0 w 11758803"/>
              <a:gd name="connsiteY0" fmla="*/ 0 h 5220927"/>
              <a:gd name="connsiteX1" fmla="*/ 11752447 w 11758803"/>
              <a:gd name="connsiteY1" fmla="*/ 0 h 5220927"/>
              <a:gd name="connsiteX2" fmla="*/ 11758675 w 11758803"/>
              <a:gd name="connsiteY2" fmla="*/ 4557128 h 5220927"/>
              <a:gd name="connsiteX3" fmla="*/ 11756247 w 11758803"/>
              <a:gd name="connsiteY3" fmla="*/ 5220927 h 5220927"/>
              <a:gd name="connsiteX4" fmla="*/ 11170620 w 11758803"/>
              <a:gd name="connsiteY4" fmla="*/ 5209314 h 5220927"/>
              <a:gd name="connsiteX5" fmla="*/ 0 w 11758803"/>
              <a:gd name="connsiteY5" fmla="*/ 5207268 h 5220927"/>
              <a:gd name="connsiteX6" fmla="*/ 0 w 11758803"/>
              <a:gd name="connsiteY6" fmla="*/ 0 h 5220927"/>
              <a:gd name="connsiteX0" fmla="*/ 0 w 11758803"/>
              <a:gd name="connsiteY0" fmla="*/ 0 h 5212129"/>
              <a:gd name="connsiteX1" fmla="*/ 11752447 w 11758803"/>
              <a:gd name="connsiteY1" fmla="*/ 0 h 5212129"/>
              <a:gd name="connsiteX2" fmla="*/ 11758675 w 11758803"/>
              <a:gd name="connsiteY2" fmla="*/ 4557128 h 5212129"/>
              <a:gd name="connsiteX3" fmla="*/ 11756247 w 11758803"/>
              <a:gd name="connsiteY3" fmla="*/ 5212129 h 5212129"/>
              <a:gd name="connsiteX4" fmla="*/ 11170620 w 11758803"/>
              <a:gd name="connsiteY4" fmla="*/ 5209314 h 5212129"/>
              <a:gd name="connsiteX5" fmla="*/ 0 w 11758803"/>
              <a:gd name="connsiteY5" fmla="*/ 5207268 h 5212129"/>
              <a:gd name="connsiteX6" fmla="*/ 0 w 11758803"/>
              <a:gd name="connsiteY6" fmla="*/ 0 h 5212129"/>
              <a:gd name="connsiteX0" fmla="*/ 0 w 11756247"/>
              <a:gd name="connsiteY0" fmla="*/ 0 h 5212129"/>
              <a:gd name="connsiteX1" fmla="*/ 11752447 w 11756247"/>
              <a:gd name="connsiteY1" fmla="*/ 0 h 5212129"/>
              <a:gd name="connsiteX2" fmla="*/ 11756247 w 11756247"/>
              <a:gd name="connsiteY2" fmla="*/ 5212129 h 5212129"/>
              <a:gd name="connsiteX3" fmla="*/ 11170620 w 11756247"/>
              <a:gd name="connsiteY3" fmla="*/ 5209314 h 5212129"/>
              <a:gd name="connsiteX4" fmla="*/ 0 w 11756247"/>
              <a:gd name="connsiteY4" fmla="*/ 5207268 h 5212129"/>
              <a:gd name="connsiteX5" fmla="*/ 0 w 11756247"/>
              <a:gd name="connsiteY5" fmla="*/ 0 h 5212129"/>
              <a:gd name="connsiteX0" fmla="*/ 0 w 11756247"/>
              <a:gd name="connsiteY0" fmla="*/ 0 h 5212129"/>
              <a:gd name="connsiteX1" fmla="*/ 11752447 w 11756247"/>
              <a:gd name="connsiteY1" fmla="*/ 0 h 5212129"/>
              <a:gd name="connsiteX2" fmla="*/ 11756247 w 11756247"/>
              <a:gd name="connsiteY2" fmla="*/ 5212129 h 5212129"/>
              <a:gd name="connsiteX3" fmla="*/ 0 w 11756247"/>
              <a:gd name="connsiteY3" fmla="*/ 5207268 h 5212129"/>
              <a:gd name="connsiteX4" fmla="*/ 0 w 11756247"/>
              <a:gd name="connsiteY4" fmla="*/ 0 h 5212129"/>
              <a:gd name="connsiteX0" fmla="*/ 0 w 11752730"/>
              <a:gd name="connsiteY0" fmla="*/ 0 h 5212129"/>
              <a:gd name="connsiteX1" fmla="*/ 11752447 w 11752730"/>
              <a:gd name="connsiteY1" fmla="*/ 0 h 5212129"/>
              <a:gd name="connsiteX2" fmla="*/ 11751509 w 11752730"/>
              <a:gd name="connsiteY2" fmla="*/ 5212129 h 5212129"/>
              <a:gd name="connsiteX3" fmla="*/ 0 w 11752730"/>
              <a:gd name="connsiteY3" fmla="*/ 5207268 h 5212129"/>
              <a:gd name="connsiteX4" fmla="*/ 0 w 11752730"/>
              <a:gd name="connsiteY4" fmla="*/ 0 h 5212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52730" h="5212129">
                <a:moveTo>
                  <a:pt x="0" y="0"/>
                </a:moveTo>
                <a:lnTo>
                  <a:pt x="11752447" y="0"/>
                </a:lnTo>
                <a:cubicBezTo>
                  <a:pt x="11753714" y="1737376"/>
                  <a:pt x="11750242" y="3474753"/>
                  <a:pt x="11751509" y="5212129"/>
                </a:cubicBezTo>
                <a:lnTo>
                  <a:pt x="0" y="5207268"/>
                </a:lnTo>
                <a:lnTo>
                  <a:pt x="0" y="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457200" indent="-457200">
              <a:spcBef>
                <a:spcPts val="600"/>
              </a:spcBef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reference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359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6638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1/31/2021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53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6"/>
            <a:ext cx="11752447" cy="451835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  <a:lvl2pPr>
              <a:defRPr sz="3200">
                <a:solidFill>
                  <a:schemeClr val="tx1"/>
                </a:solidFill>
              </a:defRPr>
            </a:lvl2pPr>
            <a:lvl3pPr>
              <a:defRPr sz="2800">
                <a:solidFill>
                  <a:schemeClr val="tx1"/>
                </a:solidFill>
              </a:defRPr>
            </a:lvl3pPr>
            <a:lvl4pPr>
              <a:defRPr sz="2400">
                <a:solidFill>
                  <a:schemeClr val="tx1"/>
                </a:solidFill>
              </a:defRPr>
            </a:lvl4pPr>
            <a:lvl5pPr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7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8" y="1359937"/>
            <a:ext cx="11753065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latin typeface="Trebuchet MS" panose="020B06030202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4"/>
            <a:ext cx="11752447" cy="405266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67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186660"/>
            <a:ext cx="11752446" cy="564531"/>
          </a:xfrm>
        </p:spPr>
        <p:txBody>
          <a:bodyPr>
            <a:noAutofit/>
          </a:bodyPr>
          <a:lstStyle>
            <a:lvl1pPr>
              <a:defRPr sz="5000" b="1" spc="-300">
                <a:solidFill>
                  <a:srgbClr val="26416B"/>
                </a:solidFill>
                <a:latin typeface="Open Sans" panose="020B0606030504020204" pitchFamily="34" charset="0"/>
                <a:cs typeface="Microsoft Tai Le" panose="020B0502040204020203" pitchFamily="34" charset="0"/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11138" y="686435"/>
            <a:ext cx="11753850" cy="465688"/>
          </a:xfrm>
        </p:spPr>
        <p:txBody>
          <a:bodyPr>
            <a:noAutofit/>
          </a:bodyPr>
          <a:lstStyle>
            <a:lvl1pPr marL="0" indent="0">
              <a:buNone/>
              <a:defRPr sz="3200" cap="all" baseline="0">
                <a:solidFill>
                  <a:srgbClr val="E84A27"/>
                </a:solidFill>
                <a:latin typeface="Open Sans" panose="020B0606030504020204" pitchFamily="34" charset="0"/>
                <a:ea typeface="Franchise" panose="00000009000000000000" pitchFamily="49" charset="0"/>
                <a:cs typeface="Microsoft Tai Le" panose="020B0502040204020203" pitchFamily="34" charset="0"/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6"/>
            <a:ext cx="11752447" cy="45183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85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and 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186660"/>
            <a:ext cx="11752446" cy="564531"/>
          </a:xfrm>
        </p:spPr>
        <p:txBody>
          <a:bodyPr>
            <a:noAutofit/>
          </a:bodyPr>
          <a:lstStyle>
            <a:lvl1pPr>
              <a:defRPr sz="5000" b="1" spc="-300">
                <a:solidFill>
                  <a:srgbClr val="26416B"/>
                </a:solidFill>
                <a:latin typeface="Open Sans" panose="020B0606030504020204" pitchFamily="34" charset="0"/>
                <a:cs typeface="Microsoft Tai Le" panose="020B0502040204020203" pitchFamily="34" charset="0"/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11138" y="686435"/>
            <a:ext cx="11753850" cy="465688"/>
          </a:xfrm>
        </p:spPr>
        <p:txBody>
          <a:bodyPr>
            <a:noAutofit/>
          </a:bodyPr>
          <a:lstStyle>
            <a:lvl1pPr marL="0" indent="0">
              <a:buNone/>
              <a:defRPr sz="3200" cap="all" baseline="0">
                <a:solidFill>
                  <a:srgbClr val="E84A27"/>
                </a:solidFill>
                <a:latin typeface="Open Sans" panose="020B0606030504020204" pitchFamily="34" charset="0"/>
                <a:ea typeface="Franchise" panose="00000009000000000000" pitchFamily="49" charset="0"/>
                <a:cs typeface="Microsoft Tai Le" panose="020B0502040204020203" pitchFamily="34" charset="0"/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8" y="1359937"/>
            <a:ext cx="11753065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latin typeface="Trebuchet MS" panose="020B06030202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4"/>
            <a:ext cx="11752447" cy="405266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40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8"/>
            <a:ext cx="5736657" cy="45183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27546" y="1359938"/>
            <a:ext cx="5736657" cy="45183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75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9" y="1359937"/>
            <a:ext cx="5737268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6"/>
            <a:ext cx="5736657" cy="40526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226929" y="1359937"/>
            <a:ext cx="5737268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27546" y="1825626"/>
            <a:ext cx="5736657" cy="40526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31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lang="en-US" spc="-300" dirty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26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81262" y="441063"/>
            <a:ext cx="11242307" cy="3018829"/>
          </a:xfrm>
        </p:spPr>
        <p:txBody>
          <a:bodyPr anchor="b" anchorCtr="0">
            <a:normAutofit/>
          </a:bodyPr>
          <a:lstStyle>
            <a:lvl1pPr marL="0" indent="0" algn="ctr">
              <a:buNone/>
              <a:defRPr sz="4400" b="1" i="0" cap="all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TERM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81263" y="3459893"/>
            <a:ext cx="11242307" cy="2534508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definition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8091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63" r:id="rId4"/>
    <p:sldLayoutId id="2147483658" r:id="rId5"/>
    <p:sldLayoutId id="2147483664" r:id="rId6"/>
    <p:sldLayoutId id="2147483656" r:id="rId7"/>
    <p:sldLayoutId id="2147483655" r:id="rId8"/>
    <p:sldLayoutId id="2147483657" r:id="rId9"/>
    <p:sldLayoutId id="2147483659" r:id="rId10"/>
    <p:sldLayoutId id="2147483661" r:id="rId11"/>
    <p:sldLayoutId id="2147483660" r:id="rId12"/>
    <p:sldLayoutId id="2147483665" r:id="rId13"/>
    <p:sldLayoutId id="214748366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 cap="all" spc="-150" baseline="0">
          <a:solidFill>
            <a:schemeClr val="tx1"/>
          </a:solidFill>
          <a:latin typeface="Open Sans" panose="020B0606030504020204" pitchFamily="34" charset="0"/>
          <a:ea typeface="Franchise" panose="00000009000000000000" pitchFamily="49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471200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24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20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18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18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917E-4A7C-4760-B5D8-8D73C5B3D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“big data”?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031A5-8A37-4A12-95BF-9FB9E4EA6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u="sng" dirty="0"/>
              <a:t>Big data</a:t>
            </a:r>
            <a:r>
              <a:rPr lang="en-US" dirty="0"/>
              <a:t> has traditionally been defined by </a:t>
            </a:r>
            <a:r>
              <a:rPr lang="en-US" b="1" dirty="0"/>
              <a:t>volume</a:t>
            </a:r>
            <a:r>
              <a:rPr lang="en-US" dirty="0"/>
              <a:t> (size) and </a:t>
            </a:r>
            <a:r>
              <a:rPr lang="en-US" b="1" dirty="0"/>
              <a:t>velocity </a:t>
            </a:r>
            <a:r>
              <a:rPr lang="en-US" dirty="0"/>
              <a:t>(how quickly its produced/analyzed)</a:t>
            </a:r>
          </a:p>
          <a:p>
            <a:r>
              <a:rPr lang="en-US" b="1" i="1" dirty="0"/>
              <a:t>But it’s so much more</a:t>
            </a:r>
          </a:p>
          <a:p>
            <a:pPr lvl="1"/>
            <a:r>
              <a:rPr lang="en-US" dirty="0"/>
              <a:t>Variety (in formats and purposes)</a:t>
            </a:r>
          </a:p>
          <a:p>
            <a:pPr lvl="1"/>
            <a:r>
              <a:rPr lang="en-US" dirty="0"/>
              <a:t>Veracity (reliability)</a:t>
            </a:r>
          </a:p>
          <a:p>
            <a:pPr lvl="1"/>
            <a:r>
              <a:rPr lang="en-US" dirty="0"/>
              <a:t>Validity (selecting and using data for correct purposes)</a:t>
            </a:r>
          </a:p>
          <a:p>
            <a:pPr lvl="1"/>
            <a:r>
              <a:rPr lang="en-US" dirty="0"/>
              <a:t>Volatility (always accessible)</a:t>
            </a:r>
          </a:p>
          <a:p>
            <a:pPr lvl="1"/>
            <a:r>
              <a:rPr lang="en-US" dirty="0"/>
              <a:t>Value (use in society)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087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A8D12-1BC3-4380-BC93-772CD3480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 science?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90EB5-5211-4B0A-912A-8C44A3EEA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Combines scientific method, statistics, algorithms, and systems to identify and explore patterns and relationships in data and make predictions </a:t>
            </a:r>
          </a:p>
          <a:p>
            <a:r>
              <a:rPr lang="en-US" dirty="0"/>
              <a:t>Very interdisciplinary</a:t>
            </a:r>
          </a:p>
          <a:p>
            <a:pPr lvl="1"/>
            <a:r>
              <a:rPr lang="en-US" dirty="0"/>
              <a:t>Mathematics</a:t>
            </a:r>
          </a:p>
          <a:p>
            <a:pPr lvl="1"/>
            <a:r>
              <a:rPr lang="en-US" dirty="0"/>
              <a:t>Statistics</a:t>
            </a:r>
          </a:p>
          <a:p>
            <a:pPr lvl="1"/>
            <a:r>
              <a:rPr lang="en-US" dirty="0"/>
              <a:t>Information science</a:t>
            </a:r>
          </a:p>
          <a:p>
            <a:pPr lvl="1"/>
            <a:r>
              <a:rPr lang="en-US" dirty="0"/>
              <a:t>Computer science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3678D4-FA4C-EE4C-BD54-FDDC1D73A9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630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B0669-CA84-4093-AAA5-609B079C4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study data science?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02BB3-F2A7-4DE9-A9B8-4F5202C35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Computer hardware and software </a:t>
            </a:r>
            <a:r>
              <a:rPr lang="en-US" b="1" dirty="0"/>
              <a:t>costs have decreased</a:t>
            </a:r>
            <a:r>
              <a:rPr lang="en-US" dirty="0"/>
              <a:t> to the point where they are readily and easily available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Sensor advances, new technology and availability of internet and low cost devices has led to an ‘</a:t>
            </a:r>
            <a:r>
              <a:rPr lang="en-US" b="1" dirty="0"/>
              <a:t>avalanche of data</a:t>
            </a:r>
            <a:r>
              <a:rPr lang="en-US" dirty="0"/>
              <a:t>’</a:t>
            </a:r>
          </a:p>
          <a:p>
            <a:pPr marL="742950" indent="-742950">
              <a:spcBef>
                <a:spcPts val="1600"/>
              </a:spcBef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We need tools and experts </a:t>
            </a:r>
            <a:r>
              <a:rPr lang="en-US" dirty="0"/>
              <a:t>to deal with the ‘data avalanche’.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2A6E19-BE58-4B66-9CED-1E6459A9DC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8269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B0669-CA84-4093-AAA5-609B079C4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study data science?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02BB3-F2A7-4DE9-A9B8-4F5202C35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742950" indent="-742950">
              <a:buFont typeface="+mj-lt"/>
              <a:buAutoNum type="arabicPeriod" startAt="4"/>
            </a:pPr>
            <a:r>
              <a:rPr lang="en-US" dirty="0">
                <a:solidFill>
                  <a:srgbClr val="0070C0"/>
                </a:solidFill>
              </a:rPr>
              <a:t>Data and its analysis has value </a:t>
            </a:r>
            <a:r>
              <a:rPr lang="en-US" dirty="0"/>
              <a:t>and can be </a:t>
            </a:r>
            <a:r>
              <a:rPr lang="en-US" b="1" dirty="0"/>
              <a:t>used to make scientific advances</a:t>
            </a:r>
            <a:r>
              <a:rPr lang="en-US" dirty="0"/>
              <a:t> &amp; help stakeholders make decisions, which translates into economic value and can save lives.</a:t>
            </a:r>
          </a:p>
          <a:p>
            <a:pPr marL="742950" indent="-742950">
              <a:spcBef>
                <a:spcPts val="1600"/>
              </a:spcBef>
              <a:buFont typeface="+mj-lt"/>
              <a:buAutoNum type="arabicPeriod" startAt="4"/>
            </a:pPr>
            <a:r>
              <a:rPr lang="en-US" dirty="0"/>
              <a:t>This has led to a </a:t>
            </a:r>
            <a:r>
              <a:rPr lang="en-US" b="1" dirty="0">
                <a:solidFill>
                  <a:srgbClr val="0070C0"/>
                </a:solidFill>
              </a:rPr>
              <a:t>rapidly growing demand </a:t>
            </a:r>
            <a:r>
              <a:rPr lang="en-US" dirty="0"/>
              <a:t>for expertise in dealing with data.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7F22FC-3713-4B4C-BACE-1D4671749E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854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5870E-0615-7748-86F1-6B4903B3D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process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00BB88-A623-714E-AEDC-CAA675C94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756" y="1359936"/>
            <a:ext cx="11980244" cy="4518350"/>
          </a:xfrm>
        </p:spPr>
        <p:txBody>
          <a:bodyPr>
            <a:normAutofit fontScale="925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The first step is collection of </a:t>
            </a:r>
            <a:r>
              <a:rPr lang="en-US" b="1" dirty="0"/>
              <a:t>Raw Data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Next is often some </a:t>
            </a:r>
            <a:r>
              <a:rPr lang="en-US" b="1" dirty="0">
                <a:solidFill>
                  <a:srgbClr val="7030A0"/>
                </a:solidFill>
              </a:rPr>
              <a:t>Data processing </a:t>
            </a:r>
            <a:r>
              <a:rPr lang="en-US" dirty="0"/>
              <a:t>and/or </a:t>
            </a:r>
            <a:r>
              <a:rPr lang="en-US" b="1" dirty="0">
                <a:solidFill>
                  <a:srgbClr val="0070C0"/>
                </a:solidFill>
              </a:rPr>
              <a:t>Data cleaning</a:t>
            </a:r>
            <a:r>
              <a:rPr lang="en-US" dirty="0"/>
              <a:t>.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US" dirty="0">
                <a:solidFill>
                  <a:srgbClr val="0070C0"/>
                </a:solidFill>
              </a:rPr>
              <a:t>Cleaned dataset </a:t>
            </a:r>
            <a:r>
              <a:rPr lang="en-US" dirty="0"/>
              <a:t>is used for </a:t>
            </a:r>
            <a:r>
              <a:rPr lang="en-US" b="1" i="1" dirty="0"/>
              <a:t>Exploratory Data Analysis 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US" dirty="0"/>
              <a:t>This </a:t>
            </a:r>
            <a:r>
              <a:rPr lang="en-US" b="1" dirty="0"/>
              <a:t>Analysis</a:t>
            </a:r>
            <a:r>
              <a:rPr lang="en-US" dirty="0"/>
              <a:t> may further improve </a:t>
            </a:r>
            <a:r>
              <a:rPr lang="en-US" b="1" dirty="0">
                <a:solidFill>
                  <a:srgbClr val="7030A0"/>
                </a:solidFill>
              </a:rPr>
              <a:t>Data Processing</a:t>
            </a:r>
            <a:r>
              <a:rPr lang="en-US" dirty="0">
                <a:solidFill>
                  <a:srgbClr val="7030A0"/>
                </a:solidFill>
              </a:rPr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Cleaned dataset </a:t>
            </a:r>
            <a:r>
              <a:rPr lang="en-US" dirty="0"/>
              <a:t>and results of </a:t>
            </a:r>
            <a:r>
              <a:rPr lang="en-US" i="1" dirty="0"/>
              <a:t>Exploratory Data Analysis </a:t>
            </a:r>
            <a:r>
              <a:rPr lang="en-US" dirty="0"/>
              <a:t>are used by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Models and Algorithms</a:t>
            </a:r>
            <a:r>
              <a:rPr lang="en-US" dirty="0">
                <a:solidFill>
                  <a:srgbClr val="0070C0"/>
                </a:solidFill>
              </a:rPr>
              <a:t>, </a:t>
            </a:r>
            <a:r>
              <a:rPr lang="en-US" dirty="0"/>
              <a:t>which are used: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US" dirty="0"/>
              <a:t>to </a:t>
            </a:r>
            <a:r>
              <a:rPr lang="en-US" dirty="0">
                <a:solidFill>
                  <a:srgbClr val="0070C0"/>
                </a:solidFill>
              </a:rPr>
              <a:t>Communicate, Visualize, Report</a:t>
            </a:r>
            <a:r>
              <a:rPr lang="en-US" dirty="0"/>
              <a:t>, and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make decisions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US" dirty="0"/>
              <a:t>for </a:t>
            </a:r>
            <a:r>
              <a:rPr lang="en-US" dirty="0">
                <a:solidFill>
                  <a:srgbClr val="0070C0"/>
                </a:solidFill>
              </a:rPr>
              <a:t>Data Products</a:t>
            </a:r>
            <a:r>
              <a:rPr lang="en-US" dirty="0"/>
              <a:t>, which are compared with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reality</a:t>
            </a:r>
            <a:endParaRPr lang="en-US" dirty="0"/>
          </a:p>
          <a:p>
            <a:pPr marL="1200150" lvl="1" indent="-742950">
              <a:buFont typeface="+mj-lt"/>
              <a:buAutoNum type="alphaL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69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8A684-2C74-4BF9-BE63-09328D6F2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our class – part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B1E5BA-3088-9542-8453-2D3E5F2C37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93F46E-E5BD-1D49-AF2E-A46ACCD54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70C0"/>
                </a:solidFill>
              </a:rPr>
              <a:t>tools of data science</a:t>
            </a:r>
            <a:r>
              <a:rPr lang="en-US" dirty="0"/>
              <a:t> will be introduced to you in this course. </a:t>
            </a:r>
          </a:p>
          <a:p>
            <a:pPr>
              <a:spcBef>
                <a:spcPts val="2400"/>
              </a:spcBef>
            </a:pPr>
            <a:r>
              <a:rPr lang="en-US" dirty="0"/>
              <a:t>We will provide example </a:t>
            </a:r>
            <a:r>
              <a:rPr lang="en-US" b="1" dirty="0">
                <a:solidFill>
                  <a:srgbClr val="0070C0"/>
                </a:solidFill>
              </a:rPr>
              <a:t>applications for using data science</a:t>
            </a:r>
            <a:r>
              <a:rPr lang="en-US" dirty="0"/>
              <a:t> to analyze data for geophysical applications.</a:t>
            </a:r>
          </a:p>
          <a:p>
            <a:pPr>
              <a:spcBef>
                <a:spcPts val="2400"/>
              </a:spcBef>
            </a:pPr>
            <a:r>
              <a:rPr lang="en-US" b="1" dirty="0">
                <a:solidFill>
                  <a:srgbClr val="0070C0"/>
                </a:solidFill>
              </a:rPr>
              <a:t>We will use </a:t>
            </a:r>
            <a:r>
              <a:rPr lang="en-US" dirty="0"/>
              <a:t>Python, </a:t>
            </a:r>
            <a:r>
              <a:rPr lang="en-US" dirty="0" err="1"/>
              <a:t>Jupyter</a:t>
            </a:r>
            <a:r>
              <a:rPr lang="en-US" dirty="0"/>
              <a:t> notebooks, Google cloud computing, and </a:t>
            </a:r>
            <a:r>
              <a:rPr lang="en-US" dirty="0" err="1"/>
              <a:t>Github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8150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8A684-2C74-4BF9-BE63-09328D6F2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our class – part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B1E5BA-3088-9542-8453-2D3E5F2C37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93F46E-E5BD-1D49-AF2E-A46ACCD54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</a:t>
            </a:r>
            <a:r>
              <a:rPr lang="en-US" b="1" dirty="0">
                <a:solidFill>
                  <a:srgbClr val="0070C0"/>
                </a:solidFill>
              </a:rPr>
              <a:t>tools</a:t>
            </a:r>
            <a:r>
              <a:rPr lang="en-US" dirty="0"/>
              <a:t> are not the only ones that exist!</a:t>
            </a:r>
          </a:p>
          <a:p>
            <a:pPr lvl="1"/>
            <a:r>
              <a:rPr lang="en-US" dirty="0"/>
              <a:t>For example, the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R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programming language </a:t>
            </a:r>
            <a:r>
              <a:rPr lang="en-US" dirty="0"/>
              <a:t>is also a popular data science platform.</a:t>
            </a:r>
          </a:p>
          <a:p>
            <a:pPr>
              <a:spcBef>
                <a:spcPts val="2400"/>
              </a:spcBef>
            </a:pPr>
            <a:r>
              <a:rPr lang="en-US" dirty="0"/>
              <a:t>The </a:t>
            </a:r>
            <a:r>
              <a:rPr lang="en-US" b="1" dirty="0">
                <a:solidFill>
                  <a:srgbClr val="0070C0"/>
                </a:solidFill>
              </a:rPr>
              <a:t>general concepts of analysis</a:t>
            </a:r>
            <a:r>
              <a:rPr lang="en-US" dirty="0"/>
              <a:t> will apply to any analysis tools, so once you learn one tool, it will be easier to learn another!</a:t>
            </a:r>
          </a:p>
        </p:txBody>
      </p:sp>
    </p:spTree>
    <p:extLst>
      <p:ext uri="{BB962C8B-B14F-4D97-AF65-F5344CB8AC3E}">
        <p14:creationId xmlns:p14="http://schemas.microsoft.com/office/powerpoint/2010/main" val="508695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07C59F1D-A927-4419-9C4F-B47EB5E7BCE8}" vid="{988AE39D-6ED3-44B0-BF17-7412BF32C7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5045</TotalTime>
  <Words>392</Words>
  <Application>Microsoft Office PowerPoint</Application>
  <PresentationFormat>Widescreen</PresentationFormat>
  <Paragraphs>40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Trebuchet MS</vt:lpstr>
      <vt:lpstr>Open Sans</vt:lpstr>
      <vt:lpstr>Open Sans Light</vt:lpstr>
      <vt:lpstr>Arial</vt:lpstr>
      <vt:lpstr>Calibri</vt:lpstr>
      <vt:lpstr>Office Theme</vt:lpstr>
      <vt:lpstr>What is “big data”?</vt:lpstr>
      <vt:lpstr>What is data science?  </vt:lpstr>
      <vt:lpstr>Why study data science?  </vt:lpstr>
      <vt:lpstr>Why study data science?  </vt:lpstr>
      <vt:lpstr>data science process</vt:lpstr>
      <vt:lpstr>our class – part 1</vt:lpstr>
      <vt:lpstr>our class – part 2</vt:lpstr>
    </vt:vector>
  </TitlesOfParts>
  <Manager/>
  <Company>UI Atmospheric Sciences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Brian Jewett and Alicia Klees</dc:creator>
  <cp:keywords/>
  <dc:description/>
  <cp:lastModifiedBy>Klees, Alicia</cp:lastModifiedBy>
  <cp:revision>89</cp:revision>
  <dcterms:created xsi:type="dcterms:W3CDTF">2018-12-12T21:03:18Z</dcterms:created>
  <dcterms:modified xsi:type="dcterms:W3CDTF">2021-02-01T00:47:13Z</dcterms:modified>
  <cp:category/>
</cp:coreProperties>
</file>

<file path=docProps/thumbnail.jpeg>
</file>